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宏 濱崎" initials="宏" lastIdx="1" clrIdx="0">
    <p:extLst>
      <p:ext uri="{19B8F6BF-5375-455C-9EA6-DF929625EA0E}">
        <p15:presenceInfo xmlns:p15="http://schemas.microsoft.com/office/powerpoint/2012/main" userId="1fbfe26989d50c9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9330"/>
    <a:srgbClr val="39D780"/>
    <a:srgbClr val="8BD585"/>
    <a:srgbClr val="AEECB7"/>
    <a:srgbClr val="2E7529"/>
    <a:srgbClr val="38AB6C"/>
    <a:srgbClr val="069C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84" d="100"/>
          <a:sy n="84" d="100"/>
        </p:scale>
        <p:origin x="29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0C7C91-D170-4583-BA94-23777FA5D91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B38B931F-1FD9-4479-B26E-59FDD31870B3}">
      <dgm:prSet custT="1"/>
      <dgm:spPr>
        <a:solidFill>
          <a:schemeClr val="accent6">
            <a:lumMod val="20000"/>
            <a:lumOff val="80000"/>
          </a:schemeClr>
        </a:solidFill>
        <a:ln w="31750">
          <a:solidFill>
            <a:schemeClr val="accent5"/>
          </a:solidFill>
        </a:ln>
      </dgm:spPr>
      <dgm:t>
        <a:bodyPr/>
        <a:lstStyle/>
        <a:p>
          <a:r>
            <a:rPr kumimoji="1" lang="ja-JP" altLang="en-US" sz="2000" b="1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　</a:t>
          </a:r>
          <a:r>
            <a:rPr kumimoji="1" lang="ja-JP" sz="2000" b="1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利用者様が自分らしく</a:t>
          </a:r>
          <a:r>
            <a:rPr kumimoji="1" lang="ja-JP" altLang="en-US" sz="2000" b="1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、</a:t>
          </a:r>
          <a:r>
            <a:rPr kumimoji="1" lang="ja-JP" sz="2000" b="1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そして利用者様の尊厳を保つ施設として、メディカルコートは新たな一歩を踏み出しました。</a:t>
          </a:r>
          <a:endParaRPr kumimoji="1" lang="en-US" altLang="ja-JP" sz="2000" b="1" dirty="0">
            <a:solidFill>
              <a:schemeClr val="accent5"/>
            </a:solidFill>
            <a:latin typeface="UD デジタル 教科書体 N-B" panose="02020700000000000000" pitchFamily="17" charset="-128"/>
            <a:ea typeface="UD デジタル 教科書体 N-B" panose="02020700000000000000" pitchFamily="17" charset="-128"/>
          </a:endParaRPr>
        </a:p>
        <a:p>
          <a:r>
            <a:rPr kumimoji="1" lang="ja-JP" altLang="en-US" sz="2000" b="1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　がん</a:t>
          </a:r>
          <a:r>
            <a:rPr kumimoji="1" lang="ja-JP" sz="2000" b="1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により緩和ケアが必要になられた場合には、医療・介護が</a:t>
          </a:r>
          <a:r>
            <a:rPr kumimoji="1" lang="ja-JP" altLang="en-US" sz="2000" b="1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緊密に</a:t>
          </a:r>
          <a:r>
            <a:rPr kumimoji="1" lang="ja-JP" sz="2000" b="1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連携し</a:t>
          </a:r>
          <a:r>
            <a:rPr kumimoji="1" lang="ja-JP" altLang="en-US" sz="2000" b="1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、</a:t>
          </a:r>
          <a:r>
            <a:rPr kumimoji="1" lang="ja-JP" sz="2000" b="1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緩和ケアチームとして、</a:t>
          </a:r>
          <a:r>
            <a:rPr kumimoji="1" lang="ja-JP" altLang="en-US" sz="2000" b="1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２４</a:t>
          </a:r>
          <a:r>
            <a:rPr kumimoji="1" lang="ja-JP" sz="2000" b="1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時間</a:t>
          </a:r>
          <a:r>
            <a:rPr kumimoji="1" lang="ja-JP" altLang="en-US" sz="2000" b="1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３６５日あらゆる</a:t>
          </a:r>
          <a:r>
            <a:rPr kumimoji="1" lang="ja-JP" sz="2000" b="1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角度から</a:t>
          </a:r>
          <a:r>
            <a:rPr kumimoji="1" lang="ja-JP" altLang="en-US" sz="2000" b="1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トータル</a:t>
          </a:r>
          <a:r>
            <a:rPr kumimoji="1" lang="ja-JP" sz="2000" b="1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サポート</a:t>
          </a:r>
          <a:r>
            <a:rPr kumimoji="1" lang="ja-JP" altLang="en-US" sz="2000" b="1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いた</a:t>
          </a:r>
          <a:r>
            <a:rPr kumimoji="1" lang="ja-JP" sz="2000" b="1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します。</a:t>
          </a:r>
          <a:endParaRPr lang="ja-JP" sz="2000" dirty="0">
            <a:solidFill>
              <a:schemeClr val="accent5"/>
            </a:solidFill>
            <a:latin typeface="UD デジタル 教科書体 N-B" panose="02020700000000000000" pitchFamily="17" charset="-128"/>
            <a:ea typeface="UD デジタル 教科書体 N-B" panose="02020700000000000000" pitchFamily="17" charset="-128"/>
          </a:endParaRPr>
        </a:p>
      </dgm:t>
    </dgm:pt>
    <dgm:pt modelId="{41019457-BF6E-4B76-932E-DA312D06B838}" type="parTrans" cxnId="{8C31A07C-9521-4277-9E22-40024D5CF3F2}">
      <dgm:prSet/>
      <dgm:spPr/>
      <dgm:t>
        <a:bodyPr/>
        <a:lstStyle/>
        <a:p>
          <a:endParaRPr kumimoji="1" lang="ja-JP" altLang="en-US"/>
        </a:p>
      </dgm:t>
    </dgm:pt>
    <dgm:pt modelId="{9B0DE806-5E72-4312-917B-E162ED3E1365}" type="sibTrans" cxnId="{8C31A07C-9521-4277-9E22-40024D5CF3F2}">
      <dgm:prSet/>
      <dgm:spPr/>
      <dgm:t>
        <a:bodyPr/>
        <a:lstStyle/>
        <a:p>
          <a:endParaRPr kumimoji="1" lang="ja-JP" altLang="en-US"/>
        </a:p>
      </dgm:t>
    </dgm:pt>
    <dgm:pt modelId="{5689B4EF-B26A-4766-B528-883A963641EA}" type="pres">
      <dgm:prSet presAssocID="{FA0C7C91-D170-4583-BA94-23777FA5D914}" presName="linear" presStyleCnt="0">
        <dgm:presLayoutVars>
          <dgm:animLvl val="lvl"/>
          <dgm:resizeHandles val="exact"/>
        </dgm:presLayoutVars>
      </dgm:prSet>
      <dgm:spPr/>
    </dgm:pt>
    <dgm:pt modelId="{769D76FD-1FA1-4543-97D6-02E68D7A7FE3}" type="pres">
      <dgm:prSet presAssocID="{B38B931F-1FD9-4479-B26E-59FDD31870B3}" presName="parentText" presStyleLbl="node1" presStyleIdx="0" presStyleCnt="1" custScaleY="718161" custLinFactNeighborX="-1395" custLinFactNeighborY="-8553">
        <dgm:presLayoutVars>
          <dgm:chMax val="0"/>
          <dgm:bulletEnabled val="1"/>
        </dgm:presLayoutVars>
      </dgm:prSet>
      <dgm:spPr/>
    </dgm:pt>
  </dgm:ptLst>
  <dgm:cxnLst>
    <dgm:cxn modelId="{CC0D9028-E477-468A-88B7-43CEB54995A3}" type="presOf" srcId="{FA0C7C91-D170-4583-BA94-23777FA5D914}" destId="{5689B4EF-B26A-4766-B528-883A963641EA}" srcOrd="0" destOrd="0" presId="urn:microsoft.com/office/officeart/2005/8/layout/vList2"/>
    <dgm:cxn modelId="{8C31A07C-9521-4277-9E22-40024D5CF3F2}" srcId="{FA0C7C91-D170-4583-BA94-23777FA5D914}" destId="{B38B931F-1FD9-4479-B26E-59FDD31870B3}" srcOrd="0" destOrd="0" parTransId="{41019457-BF6E-4B76-932E-DA312D06B838}" sibTransId="{9B0DE806-5E72-4312-917B-E162ED3E1365}"/>
    <dgm:cxn modelId="{E1EAEBA4-46BB-462E-93B2-3B1FBB086CB2}" type="presOf" srcId="{B38B931F-1FD9-4479-B26E-59FDD31870B3}" destId="{769D76FD-1FA1-4543-97D6-02E68D7A7FE3}" srcOrd="0" destOrd="0" presId="urn:microsoft.com/office/officeart/2005/8/layout/vList2"/>
    <dgm:cxn modelId="{A5484BEB-5B18-406B-997B-0C9E27951EFB}" type="presParOf" srcId="{5689B4EF-B26A-4766-B528-883A963641EA}" destId="{769D76FD-1FA1-4543-97D6-02E68D7A7FE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9D76FD-1FA1-4543-97D6-02E68D7A7FE3}">
      <dsp:nvSpPr>
        <dsp:cNvPr id="0" name=""/>
        <dsp:cNvSpPr/>
      </dsp:nvSpPr>
      <dsp:spPr>
        <a:xfrm>
          <a:off x="0" y="0"/>
          <a:ext cx="6389369" cy="2916292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317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b="1" kern="1200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　</a:t>
          </a:r>
          <a:r>
            <a:rPr kumimoji="1" lang="ja-JP" sz="2000" b="1" kern="1200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利用者様が自分らしく</a:t>
          </a:r>
          <a:r>
            <a:rPr kumimoji="1" lang="ja-JP" altLang="en-US" sz="2000" b="1" kern="1200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、</a:t>
          </a:r>
          <a:r>
            <a:rPr kumimoji="1" lang="ja-JP" sz="2000" b="1" kern="1200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そして利用者様の尊厳を保つ施設として、メディカルコートは新たな一歩を踏み出しました。</a:t>
          </a:r>
          <a:endParaRPr kumimoji="1" lang="en-US" altLang="ja-JP" sz="2000" b="1" kern="1200" dirty="0">
            <a:solidFill>
              <a:schemeClr val="accent5"/>
            </a:solidFill>
            <a:latin typeface="UD デジタル 教科書体 N-B" panose="02020700000000000000" pitchFamily="17" charset="-128"/>
            <a:ea typeface="UD デジタル 教科書体 N-B" panose="02020700000000000000" pitchFamily="17" charset="-128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b="1" kern="1200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　がん</a:t>
          </a:r>
          <a:r>
            <a:rPr kumimoji="1" lang="ja-JP" sz="2000" b="1" kern="1200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により緩和ケアが必要になられた場合には、医療・介護が</a:t>
          </a:r>
          <a:r>
            <a:rPr kumimoji="1" lang="ja-JP" altLang="en-US" sz="2000" b="1" kern="1200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緊密に</a:t>
          </a:r>
          <a:r>
            <a:rPr kumimoji="1" lang="ja-JP" sz="2000" b="1" kern="1200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連携し</a:t>
          </a:r>
          <a:r>
            <a:rPr kumimoji="1" lang="ja-JP" altLang="en-US" sz="2000" b="1" kern="1200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、</a:t>
          </a:r>
          <a:r>
            <a:rPr kumimoji="1" lang="ja-JP" sz="2000" b="1" kern="1200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緩和ケアチームとして、</a:t>
          </a:r>
          <a:r>
            <a:rPr kumimoji="1" lang="ja-JP" altLang="en-US" sz="2000" b="1" kern="1200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２４</a:t>
          </a:r>
          <a:r>
            <a:rPr kumimoji="1" lang="ja-JP" sz="2000" b="1" kern="1200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時間</a:t>
          </a:r>
          <a:r>
            <a:rPr kumimoji="1" lang="ja-JP" altLang="en-US" sz="2000" b="1" kern="1200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３６５日あらゆる</a:t>
          </a:r>
          <a:r>
            <a:rPr kumimoji="1" lang="ja-JP" sz="2000" b="1" kern="1200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角度から</a:t>
          </a:r>
          <a:r>
            <a:rPr kumimoji="1" lang="ja-JP" altLang="en-US" sz="2000" b="1" kern="1200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トータル</a:t>
          </a:r>
          <a:r>
            <a:rPr kumimoji="1" lang="ja-JP" sz="2000" b="1" kern="1200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サポート</a:t>
          </a:r>
          <a:r>
            <a:rPr kumimoji="1" lang="ja-JP" altLang="en-US" sz="2000" b="1" kern="1200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いた</a:t>
          </a:r>
          <a:r>
            <a:rPr kumimoji="1" lang="ja-JP" sz="2000" b="1" kern="1200" dirty="0">
              <a:solidFill>
                <a:schemeClr val="accent5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rPr>
            <a:t>します。</a:t>
          </a:r>
          <a:endParaRPr lang="ja-JP" sz="2000" kern="1200" dirty="0">
            <a:solidFill>
              <a:schemeClr val="accent5"/>
            </a:solidFill>
            <a:latin typeface="UD デジタル 教科書体 N-B" panose="02020700000000000000" pitchFamily="17" charset="-128"/>
            <a:ea typeface="UD デジタル 教科書体 N-B" panose="02020700000000000000" pitchFamily="17" charset="-128"/>
          </a:endParaRPr>
        </a:p>
      </dsp:txBody>
      <dsp:txXfrm>
        <a:off x="142362" y="142362"/>
        <a:ext cx="6104645" cy="2631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098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593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171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432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070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475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519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29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026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676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873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453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4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jp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jpe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E2688CF8-CA8D-402A-E267-6BDA8E681F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907" y="447348"/>
            <a:ext cx="4332971" cy="3860899"/>
          </a:xfrm>
          <a:prstGeom prst="rect">
            <a:avLst/>
          </a:prstGeom>
        </p:spPr>
      </p:pic>
      <p:graphicFrame>
        <p:nvGraphicFramePr>
          <p:cNvPr id="3" name="図表 2">
            <a:extLst>
              <a:ext uri="{FF2B5EF4-FFF2-40B4-BE49-F238E27FC236}">
                <a16:creationId xmlns:a16="http://schemas.microsoft.com/office/drawing/2014/main" id="{42AE89BA-3B45-FF3C-C56B-A3E21A39AA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35078482"/>
              </p:ext>
            </p:extLst>
          </p:nvPr>
        </p:nvGraphicFramePr>
        <p:xfrm>
          <a:off x="228600" y="6153973"/>
          <a:ext cx="6389370" cy="2919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図 3">
            <a:extLst>
              <a:ext uri="{FF2B5EF4-FFF2-40B4-BE49-F238E27FC236}">
                <a16:creationId xmlns:a16="http://schemas.microsoft.com/office/drawing/2014/main" id="{5A41E316-2746-DD85-58AA-3C1BB539F82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7543" y="4380498"/>
            <a:ext cx="5021685" cy="696685"/>
          </a:xfrm>
          <a:prstGeom prst="rect">
            <a:avLst/>
          </a:prstGeom>
          <a:ln>
            <a:noFill/>
          </a:ln>
        </p:spPr>
      </p:pic>
      <p:pic>
        <p:nvPicPr>
          <p:cNvPr id="6" name="図 5" descr="アイコン が含まれている画像&#10;&#10;説明は自動で生成されたものです">
            <a:extLst>
              <a:ext uri="{FF2B5EF4-FFF2-40B4-BE49-F238E27FC236}">
                <a16:creationId xmlns:a16="http://schemas.microsoft.com/office/drawing/2014/main" id="{4599309A-8651-C5B4-3AD7-935384496F1F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l="5099" t="20949" r="4505" b="18723"/>
          <a:stretch/>
        </p:blipFill>
        <p:spPr>
          <a:xfrm>
            <a:off x="337794" y="5149433"/>
            <a:ext cx="6182409" cy="985686"/>
          </a:xfrm>
          <a:prstGeom prst="rect">
            <a:avLst/>
          </a:prstGeom>
          <a:ln>
            <a:noFill/>
          </a:ln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FA967468-BE57-5DEF-A12F-2847C95B7EE9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2068194" y="2080958"/>
            <a:ext cx="2721608" cy="2021486"/>
          </a:xfrm>
          <a:prstGeom prst="rect">
            <a:avLst/>
          </a:prstGeom>
          <a:noFill/>
          <a:ln>
            <a:noFill/>
          </a:ln>
          <a:effectLst>
            <a:softEdge rad="254000"/>
          </a:effec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47707" y="1303919"/>
            <a:ext cx="4332971" cy="1230852"/>
          </a:xfrm>
        </p:spPr>
        <p:txBody>
          <a:bodyPr>
            <a:noAutofit/>
          </a:bodyPr>
          <a:lstStyle/>
          <a:p>
            <a:r>
              <a:rPr lang="ja-JP" sz="4400" b="1" dirty="0">
                <a:solidFill>
                  <a:schemeClr val="accent5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緩和ケア対応型</a:t>
            </a:r>
            <a:br>
              <a:rPr lang="ja-JP" altLang="en-US" sz="4400" b="1" dirty="0">
                <a:solidFill>
                  <a:schemeClr val="accent5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</a:br>
            <a:r>
              <a:rPr lang="ja-JP" sz="4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高齢者住宅</a:t>
            </a:r>
          </a:p>
        </p:txBody>
      </p:sp>
    </p:spTree>
    <p:extLst>
      <p:ext uri="{BB962C8B-B14F-4D97-AF65-F5344CB8AC3E}">
        <p14:creationId xmlns:p14="http://schemas.microsoft.com/office/powerpoint/2010/main" val="2128380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図 20">
            <a:extLst>
              <a:ext uri="{FF2B5EF4-FFF2-40B4-BE49-F238E27FC236}">
                <a16:creationId xmlns:a16="http://schemas.microsoft.com/office/drawing/2014/main" id="{14513A50-6B7E-43B7-BC4F-CD17EADCAA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840" y="3567472"/>
            <a:ext cx="1069078" cy="1477680"/>
          </a:xfrm>
          <a:prstGeom prst="rect">
            <a:avLst/>
          </a:prstGeom>
        </p:spPr>
      </p:pic>
      <p:pic>
        <p:nvPicPr>
          <p:cNvPr id="10" name="図 9" descr="テキスト&#10;&#10;説明は自動で生成されたものです">
            <a:extLst>
              <a:ext uri="{FF2B5EF4-FFF2-40B4-BE49-F238E27FC236}">
                <a16:creationId xmlns:a16="http://schemas.microsoft.com/office/drawing/2014/main" id="{DAB9CBCC-6217-ED24-38A4-73221C36FED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842" r="5308" b="10106"/>
          <a:stretch/>
        </p:blipFill>
        <p:spPr>
          <a:xfrm>
            <a:off x="44951" y="70885"/>
            <a:ext cx="6745707" cy="25105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5"/>
            </a:solidFill>
          </a:ln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05FDFD63-605E-CE57-083F-DFE47C7DB9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1403" y="1157773"/>
            <a:ext cx="2088679" cy="646407"/>
          </a:xfrm>
          <a:prstGeom prst="rect">
            <a:avLst/>
          </a:prstGeom>
          <a:ln>
            <a:noFill/>
          </a:ln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919D69E8-927B-327E-CE7D-3E89C20C68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87263" y="5308985"/>
            <a:ext cx="2264582" cy="595700"/>
          </a:xfrm>
          <a:prstGeom prst="rect">
            <a:avLst/>
          </a:prstGeom>
          <a:ln>
            <a:noFill/>
          </a:ln>
        </p:spPr>
      </p:pic>
      <p:pic>
        <p:nvPicPr>
          <p:cNvPr id="13" name="図 12" descr="おもちゃ, 人形, 座る, 衣類 が含まれている画像&#10;&#10;説明は自動で生成されたものです">
            <a:extLst>
              <a:ext uri="{FF2B5EF4-FFF2-40B4-BE49-F238E27FC236}">
                <a16:creationId xmlns:a16="http://schemas.microsoft.com/office/drawing/2014/main" id="{45FC12CD-81AA-4314-EC1C-F0FE7039E0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6934" y="4234225"/>
            <a:ext cx="767222" cy="1630701"/>
          </a:xfrm>
          <a:prstGeom prst="rect">
            <a:avLst/>
          </a:prstGeom>
        </p:spPr>
      </p:pic>
      <p:pic>
        <p:nvPicPr>
          <p:cNvPr id="14" name="図 13" descr="座る, おもちゃ, フロント, 小さい が含まれている画像&#10;&#10;説明は自動で生成されたものです">
            <a:extLst>
              <a:ext uri="{FF2B5EF4-FFF2-40B4-BE49-F238E27FC236}">
                <a16:creationId xmlns:a16="http://schemas.microsoft.com/office/drawing/2014/main" id="{5FCA9023-104F-C98B-0143-7F9AFACBBE9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846" y="4283248"/>
            <a:ext cx="733173" cy="1581678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1275AE9-7DA5-A3F5-5EED-A28B978FA077}"/>
              </a:ext>
            </a:extLst>
          </p:cNvPr>
          <p:cNvSpPr txBox="1"/>
          <p:nvPr/>
        </p:nvSpPr>
        <p:spPr>
          <a:xfrm>
            <a:off x="210718" y="8536609"/>
            <a:ext cx="696151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1200" b="1" dirty="0">
                <a:solidFill>
                  <a:schemeClr val="accent5">
                    <a:lumMod val="49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上記疾患をお持ちの方も積極的に受け入れさせて頂いております。まずはご相談下さい。</a:t>
            </a:r>
          </a:p>
          <a:p>
            <a:r>
              <a:rPr lang="ja-JP" altLang="en-US" sz="1600" b="1" u="sng" dirty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メディカルコート緩和ケア専用ダイヤル</a:t>
            </a:r>
            <a:r>
              <a:rPr lang="ja-JP" altLang="en-US" sz="1400" b="1" dirty="0">
                <a:solidFill>
                  <a:schemeClr val="accent5">
                    <a:lumMod val="49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1400" b="1" dirty="0">
                <a:solidFill>
                  <a:schemeClr val="accent5">
                    <a:lumMod val="49000"/>
                  </a:schemeClr>
                </a:solidFill>
                <a:ea typeface="游ゴシック"/>
              </a:rPr>
              <a:t>　　</a:t>
            </a:r>
            <a:r>
              <a:rPr lang="ja-JP" altLang="en-US" sz="2400" b="1" u="sng" dirty="0">
                <a:solidFill>
                  <a:srgbClr val="7030A0"/>
                </a:solidFill>
                <a:ea typeface="游ゴシック"/>
              </a:rPr>
              <a:t>☎0745-51-3177</a:t>
            </a:r>
            <a:r>
              <a:rPr lang="ja-JP" altLang="en-US" sz="2000" b="1" dirty="0">
                <a:solidFill>
                  <a:schemeClr val="accent5">
                    <a:lumMod val="49000"/>
                  </a:schemeClr>
                </a:solidFill>
                <a:ea typeface="游ゴシック"/>
              </a:rPr>
              <a:t>　</a:t>
            </a:r>
            <a:r>
              <a:rPr lang="ja-JP" altLang="en-US" sz="1600" b="1" dirty="0">
                <a:solidFill>
                  <a:schemeClr val="accent5">
                    <a:lumMod val="49000"/>
                  </a:schemeClr>
                </a:solidFill>
                <a:ea typeface="游ゴシック"/>
              </a:rPr>
              <a:t>　　　　　　　　　　　　　　　　　　　　　</a:t>
            </a:r>
            <a:endParaRPr lang="ja-JP" dirty="0">
              <a:solidFill>
                <a:schemeClr val="accent5">
                  <a:lumMod val="49000"/>
                </a:schemeClr>
              </a:solidFill>
            </a:endParaRPr>
          </a:p>
        </p:txBody>
      </p:sp>
      <p:pic>
        <p:nvPicPr>
          <p:cNvPr id="19" name="図 18" descr="アイコン&#10;&#10;説明は自動で生成されたものです">
            <a:extLst>
              <a:ext uri="{FF2B5EF4-FFF2-40B4-BE49-F238E27FC236}">
                <a16:creationId xmlns:a16="http://schemas.microsoft.com/office/drawing/2014/main" id="{575B159E-D3A5-F596-B983-E4E02AFA7067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t="945" b="3681"/>
          <a:stretch/>
        </p:blipFill>
        <p:spPr>
          <a:xfrm>
            <a:off x="22879" y="3604482"/>
            <a:ext cx="2115332" cy="368153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630BBEBF-E3B1-4582-808F-9C6C6DA168B8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74" r="5341" b="4277"/>
          <a:stretch/>
        </p:blipFill>
        <p:spPr>
          <a:xfrm>
            <a:off x="2401074" y="3571897"/>
            <a:ext cx="1121577" cy="147768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9174E987-88DF-44A3-A0FD-BE7BB8CCA5EA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32" r="19618" b="2830"/>
          <a:stretch/>
        </p:blipFill>
        <p:spPr>
          <a:xfrm>
            <a:off x="3921124" y="5202101"/>
            <a:ext cx="543280" cy="1405169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787888F1-8525-4C64-A793-959FCFC5FA92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41" r="4998"/>
          <a:stretch/>
        </p:blipFill>
        <p:spPr>
          <a:xfrm>
            <a:off x="5083763" y="5181571"/>
            <a:ext cx="765363" cy="1391229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A60D2162-931D-41F2-8E4E-25230B501FB0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24" r="7701"/>
          <a:stretch/>
        </p:blipFill>
        <p:spPr>
          <a:xfrm>
            <a:off x="2501351" y="5249928"/>
            <a:ext cx="749429" cy="1357342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4C642C60-5171-4929-90CE-1FB30423A47A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95" t="2204" r="5681" b="1322"/>
          <a:stretch/>
        </p:blipFill>
        <p:spPr>
          <a:xfrm>
            <a:off x="4928287" y="3716736"/>
            <a:ext cx="1477137" cy="1337081"/>
          </a:xfrm>
          <a:prstGeom prst="rect">
            <a:avLst/>
          </a:prstGeom>
        </p:spPr>
      </p:pic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44C72A81-DB2E-4D4D-A983-D55DCA3BA5DD}"/>
              </a:ext>
            </a:extLst>
          </p:cNvPr>
          <p:cNvSpPr txBox="1"/>
          <p:nvPr/>
        </p:nvSpPr>
        <p:spPr>
          <a:xfrm>
            <a:off x="44951" y="5867646"/>
            <a:ext cx="129049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>
                <a:solidFill>
                  <a:schemeClr val="accent5">
                    <a:lumMod val="7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メディカルコート介護スタッフ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973429F-3FCD-4BF1-B230-93A90B094A3D}"/>
              </a:ext>
            </a:extLst>
          </p:cNvPr>
          <p:cNvSpPr txBox="1"/>
          <p:nvPr/>
        </p:nvSpPr>
        <p:spPr>
          <a:xfrm>
            <a:off x="2084369" y="6529928"/>
            <a:ext cx="15832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訪問看護ステーション</a:t>
            </a:r>
            <a:endParaRPr kumimoji="1" lang="en-US" altLang="ja-JP" sz="1000" b="1" dirty="0">
              <a:solidFill>
                <a:srgbClr val="00206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ja-JP" altLang="en-US" sz="1000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4F67AB8-6304-45E9-B6FC-C966E1C74E72}"/>
              </a:ext>
            </a:extLst>
          </p:cNvPr>
          <p:cNvSpPr txBox="1"/>
          <p:nvPr/>
        </p:nvSpPr>
        <p:spPr>
          <a:xfrm>
            <a:off x="3643873" y="6550389"/>
            <a:ext cx="12176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ケアマネージャー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D59D779-B9C7-4F22-A495-0260F1D985B0}"/>
              </a:ext>
            </a:extLst>
          </p:cNvPr>
          <p:cNvSpPr txBox="1"/>
          <p:nvPr/>
        </p:nvSpPr>
        <p:spPr>
          <a:xfrm>
            <a:off x="5220217" y="6543857"/>
            <a:ext cx="7653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訪問歯科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3659A2D-95DC-4F5D-BA49-57B3F74778AF}"/>
              </a:ext>
            </a:extLst>
          </p:cNvPr>
          <p:cNvSpPr txBox="1"/>
          <p:nvPr/>
        </p:nvSpPr>
        <p:spPr>
          <a:xfrm>
            <a:off x="2363022" y="5046303"/>
            <a:ext cx="11777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訪問診療主治医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2F1A8B3-B038-4936-81BF-95853835D8FD}"/>
              </a:ext>
            </a:extLst>
          </p:cNvPr>
          <p:cNvSpPr txBox="1"/>
          <p:nvPr/>
        </p:nvSpPr>
        <p:spPr>
          <a:xfrm>
            <a:off x="3691476" y="5042016"/>
            <a:ext cx="11626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訪問薬局薬剤師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FEDB9017-1229-4674-AF66-2C1A17CDD367}"/>
              </a:ext>
            </a:extLst>
          </p:cNvPr>
          <p:cNvSpPr txBox="1"/>
          <p:nvPr/>
        </p:nvSpPr>
        <p:spPr>
          <a:xfrm>
            <a:off x="5291266" y="5021118"/>
            <a:ext cx="9829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訪問リハビリ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CD2D24C8-78C5-4525-962E-B2A7C96F345B}"/>
              </a:ext>
            </a:extLst>
          </p:cNvPr>
          <p:cNvSpPr txBox="1"/>
          <p:nvPr/>
        </p:nvSpPr>
        <p:spPr>
          <a:xfrm>
            <a:off x="1221583" y="5853431"/>
            <a:ext cx="134975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>
                <a:solidFill>
                  <a:schemeClr val="accent5">
                    <a:lumMod val="7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メディカルコート常勤看護師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0C58E858-AFED-4F14-A627-418584B8A251}"/>
              </a:ext>
            </a:extLst>
          </p:cNvPr>
          <p:cNvSpPr txBox="1"/>
          <p:nvPr/>
        </p:nvSpPr>
        <p:spPr>
          <a:xfrm>
            <a:off x="417194" y="3940195"/>
            <a:ext cx="1667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緩和ケアチーム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CAD12EC1-79DB-424B-BDCD-80585B1174C3}"/>
              </a:ext>
            </a:extLst>
          </p:cNvPr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59" t="-1363" r="15699" b="1363"/>
          <a:stretch/>
        </p:blipFill>
        <p:spPr>
          <a:xfrm>
            <a:off x="1312942" y="4283248"/>
            <a:ext cx="820432" cy="1532656"/>
          </a:xfrm>
          <a:prstGeom prst="rect">
            <a:avLst/>
          </a:prstGeom>
        </p:spPr>
      </p:pic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607D6001-775C-1FC7-FC73-B68C151E5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522520"/>
              </p:ext>
            </p:extLst>
          </p:nvPr>
        </p:nvGraphicFramePr>
        <p:xfrm>
          <a:off x="22878" y="6796610"/>
          <a:ext cx="6835120" cy="1671200"/>
        </p:xfrm>
        <a:graphic>
          <a:graphicData uri="http://schemas.openxmlformats.org/drawingml/2006/table">
            <a:tbl>
              <a:tblPr firstRow="1" firstCol="1" bandRow="1"/>
              <a:tblGrid>
                <a:gridCol w="1708780">
                  <a:extLst>
                    <a:ext uri="{9D8B030D-6E8A-4147-A177-3AD203B41FA5}">
                      <a16:colId xmlns:a16="http://schemas.microsoft.com/office/drawing/2014/main" val="860484871"/>
                    </a:ext>
                  </a:extLst>
                </a:gridCol>
                <a:gridCol w="1708780">
                  <a:extLst>
                    <a:ext uri="{9D8B030D-6E8A-4147-A177-3AD203B41FA5}">
                      <a16:colId xmlns:a16="http://schemas.microsoft.com/office/drawing/2014/main" val="1208308676"/>
                    </a:ext>
                  </a:extLst>
                </a:gridCol>
                <a:gridCol w="1708780">
                  <a:extLst>
                    <a:ext uri="{9D8B030D-6E8A-4147-A177-3AD203B41FA5}">
                      <a16:colId xmlns:a16="http://schemas.microsoft.com/office/drawing/2014/main" val="243817915"/>
                    </a:ext>
                  </a:extLst>
                </a:gridCol>
                <a:gridCol w="1708780">
                  <a:extLst>
                    <a:ext uri="{9D8B030D-6E8A-4147-A177-3AD203B41FA5}">
                      <a16:colId xmlns:a16="http://schemas.microsoft.com/office/drawing/2014/main" val="1200739724"/>
                    </a:ext>
                  </a:extLst>
                </a:gridCol>
              </a:tblGrid>
              <a:tr h="440892">
                <a:tc>
                  <a:txBody>
                    <a:bodyPr/>
                    <a:lstStyle/>
                    <a:p>
                      <a:pPr algn="ctr"/>
                      <a:r>
                        <a:rPr lang="ja-JP" sz="1400" b="1" kern="100" dirty="0">
                          <a:solidFill>
                            <a:srgbClr val="FFFFFF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メイリオ" panose="020B0604030504040204" pitchFamily="50" charset="-128"/>
                        </a:rPr>
                        <a:t>癌 ・ 末期癌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400" b="1" kern="100">
                          <a:solidFill>
                            <a:srgbClr val="FFFFFF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メイリオ" panose="020B0604030504040204" pitchFamily="50" charset="-128"/>
                        </a:rPr>
                        <a:t>緩和ケア対応</a:t>
                      </a:r>
                      <a:endParaRPr lang="ja-JP" sz="1200" kern="10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400" b="1" kern="100">
                          <a:solidFill>
                            <a:srgbClr val="FFFFFF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メイリオ" panose="020B0604030504040204" pitchFamily="50" charset="-128"/>
                        </a:rPr>
                        <a:t>看取り対応</a:t>
                      </a:r>
                      <a:endParaRPr lang="ja-JP" sz="1200" kern="10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400" b="1" kern="100">
                          <a:solidFill>
                            <a:srgbClr val="FFFFFF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メイリオ" panose="020B0604030504040204" pitchFamily="50" charset="-128"/>
                        </a:rPr>
                        <a:t>認知症</a:t>
                      </a:r>
                      <a:endParaRPr lang="ja-JP" sz="1200" kern="10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490062"/>
                  </a:ext>
                </a:extLst>
              </a:tr>
              <a:tr h="440892">
                <a:tc>
                  <a:txBody>
                    <a:bodyPr/>
                    <a:lstStyle/>
                    <a:p>
                      <a:pPr algn="ctr"/>
                      <a:r>
                        <a:rPr lang="ja-JP" sz="1400" b="1" kern="100" dirty="0">
                          <a:solidFill>
                            <a:srgbClr val="FFFFFF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メイリオ" panose="020B0604030504040204" pitchFamily="50" charset="-128"/>
                        </a:rPr>
                        <a:t>人工透析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400" b="1" kern="100" dirty="0">
                          <a:solidFill>
                            <a:srgbClr val="FFFFFF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メイリオ" panose="020B0604030504040204" pitchFamily="50" charset="-128"/>
                        </a:rPr>
                        <a:t>経管栄養（胃ろう）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400" b="1" kern="100" dirty="0">
                          <a:solidFill>
                            <a:srgbClr val="FFFFFF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メイリオ" panose="020B0604030504040204" pitchFamily="50" charset="-128"/>
                        </a:rPr>
                        <a:t>バルーン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400" b="1" kern="100">
                          <a:solidFill>
                            <a:srgbClr val="FFFFFF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メイリオ" panose="020B0604030504040204" pitchFamily="50" charset="-128"/>
                        </a:rPr>
                        <a:t>人工肛門</a:t>
                      </a:r>
                      <a:endParaRPr lang="ja-JP" sz="1200" kern="10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160882"/>
                  </a:ext>
                </a:extLst>
              </a:tr>
              <a:tr h="371924">
                <a:tc>
                  <a:txBody>
                    <a:bodyPr/>
                    <a:lstStyle/>
                    <a:p>
                      <a:pPr algn="ctr"/>
                      <a:r>
                        <a:rPr lang="ja-JP" sz="1400" b="1" kern="100">
                          <a:solidFill>
                            <a:srgbClr val="FFFFFF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メイリオ" panose="020B0604030504040204" pitchFamily="50" charset="-128"/>
                        </a:rPr>
                        <a:t>褥瘡</a:t>
                      </a:r>
                      <a:endParaRPr lang="ja-JP" sz="1200" kern="10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400" b="1" kern="100" dirty="0">
                          <a:solidFill>
                            <a:srgbClr val="FFFFFF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メイリオ" panose="020B0604030504040204" pitchFamily="50" charset="-128"/>
                        </a:rPr>
                        <a:t>インスリン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400" b="1" kern="100" dirty="0">
                          <a:solidFill>
                            <a:srgbClr val="FFFFFF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メイリオ" panose="020B0604030504040204" pitchFamily="50" charset="-128"/>
                        </a:rPr>
                        <a:t>心疾患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400" b="1" kern="100" dirty="0">
                          <a:solidFill>
                            <a:srgbClr val="FFFFFF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メイリオ" panose="020B0604030504040204" pitchFamily="50" charset="-128"/>
                        </a:rPr>
                        <a:t>パーキンソン病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238734"/>
                  </a:ext>
                </a:extLst>
              </a:tr>
              <a:tr h="417492">
                <a:tc>
                  <a:txBody>
                    <a:bodyPr/>
                    <a:lstStyle/>
                    <a:p>
                      <a:pPr algn="ctr"/>
                      <a:r>
                        <a:rPr lang="ja-JP" sz="1400" b="1" kern="100">
                          <a:solidFill>
                            <a:srgbClr val="FFFFFF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メイリオ" panose="020B0604030504040204" pitchFamily="50" charset="-128"/>
                        </a:rPr>
                        <a:t>脳血管障害</a:t>
                      </a:r>
                      <a:endParaRPr lang="ja-JP" sz="1200" kern="10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400" b="1" kern="100" dirty="0">
                          <a:solidFill>
                            <a:srgbClr val="FFFFFF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メイリオ" panose="020B0604030504040204" pitchFamily="50" charset="-128"/>
                        </a:rPr>
                        <a:t>ペースメーカー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400" b="1" kern="100" dirty="0">
                          <a:solidFill>
                            <a:srgbClr val="FFFFFF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メイリオ" panose="020B0604030504040204" pitchFamily="50" charset="-128"/>
                        </a:rPr>
                        <a:t>在宅酸素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00" dirty="0">
                          <a:solidFill>
                            <a:srgbClr val="FFFFFF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169801"/>
                  </a:ext>
                </a:extLst>
              </a:tr>
            </a:tbl>
          </a:graphicData>
        </a:graphic>
      </p:graphicFrame>
      <p:pic>
        <p:nvPicPr>
          <p:cNvPr id="15" name="図 14" descr="おもちゃ, 人形 が含まれている画像&#10;&#10;説明は自動で生成されたものです">
            <a:extLst>
              <a:ext uri="{FF2B5EF4-FFF2-40B4-BE49-F238E27FC236}">
                <a16:creationId xmlns:a16="http://schemas.microsoft.com/office/drawing/2014/main" id="{EC1F31A5-71C7-2691-8C4D-FFED967E9AC3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 l="5267" t="17572" r="1480" b="15562"/>
          <a:stretch/>
        </p:blipFill>
        <p:spPr>
          <a:xfrm>
            <a:off x="8274443" y="2282009"/>
            <a:ext cx="2864859" cy="1260100"/>
          </a:xfrm>
          <a:prstGeom prst="rect">
            <a:avLst/>
          </a:prstGeom>
          <a:ln>
            <a:noFill/>
          </a:ln>
        </p:spPr>
      </p:pic>
      <p:pic>
        <p:nvPicPr>
          <p:cNvPr id="9" name="図 8" descr="挿絵, 抽象 が含まれている画像&#10;&#10;説明は自動で生成されたものです">
            <a:extLst>
              <a:ext uri="{FF2B5EF4-FFF2-40B4-BE49-F238E27FC236}">
                <a16:creationId xmlns:a16="http://schemas.microsoft.com/office/drawing/2014/main" id="{FA2E551D-62D0-34D1-2CD2-3165B12D0F4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39049" y="6338546"/>
            <a:ext cx="1994325" cy="391437"/>
          </a:xfrm>
          <a:prstGeom prst="rect">
            <a:avLst/>
          </a:prstGeom>
        </p:spPr>
      </p:pic>
      <p:sp>
        <p:nvSpPr>
          <p:cNvPr id="5" name="テキスト ボックス 2">
            <a:extLst>
              <a:ext uri="{FF2B5EF4-FFF2-40B4-BE49-F238E27FC236}">
                <a16:creationId xmlns:a16="http://schemas.microsoft.com/office/drawing/2014/main" id="{0D870A22-2336-AFC8-49FC-CBC61CECB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1" y="2725578"/>
            <a:ext cx="6745708" cy="831662"/>
          </a:xfrm>
          <a:prstGeom prst="rect">
            <a:avLst/>
          </a:prstGeom>
          <a:solidFill>
            <a:schemeClr val="accent6">
              <a:lumMod val="20000"/>
              <a:lumOff val="80000"/>
              <a:alpha val="56078"/>
            </a:schemeClr>
          </a:solidFill>
          <a:ln w="28575" cap="rnd">
            <a:solidFill>
              <a:schemeClr val="accent5"/>
            </a:solidFill>
            <a:round/>
            <a:headEnd/>
            <a:tailE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6624329"/>
                      <a:gd name="connsiteY0" fmla="*/ 0 h 836374"/>
                      <a:gd name="connsiteX1" fmla="*/ 6624329 w 6624329"/>
                      <a:gd name="connsiteY1" fmla="*/ 0 h 836374"/>
                      <a:gd name="connsiteX2" fmla="*/ 6624329 w 6624329"/>
                      <a:gd name="connsiteY2" fmla="*/ 836374 h 836374"/>
                      <a:gd name="connsiteX3" fmla="*/ 0 w 6624329"/>
                      <a:gd name="connsiteY3" fmla="*/ 836374 h 836374"/>
                      <a:gd name="connsiteX4" fmla="*/ 0 w 6624329"/>
                      <a:gd name="connsiteY4" fmla="*/ 0 h 8363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624329" h="836374" fill="none" extrusionOk="0">
                        <a:moveTo>
                          <a:pt x="0" y="0"/>
                        </a:moveTo>
                        <a:cubicBezTo>
                          <a:pt x="1146826" y="-49533"/>
                          <a:pt x="4636235" y="-14809"/>
                          <a:pt x="6624329" y="0"/>
                        </a:cubicBezTo>
                        <a:cubicBezTo>
                          <a:pt x="6634752" y="135988"/>
                          <a:pt x="6615342" y="613631"/>
                          <a:pt x="6624329" y="836374"/>
                        </a:cubicBezTo>
                        <a:cubicBezTo>
                          <a:pt x="4150477" y="788143"/>
                          <a:pt x="1428790" y="920829"/>
                          <a:pt x="0" y="836374"/>
                        </a:cubicBezTo>
                        <a:cubicBezTo>
                          <a:pt x="-67763" y="429000"/>
                          <a:pt x="-7283" y="202982"/>
                          <a:pt x="0" y="0"/>
                        </a:cubicBezTo>
                        <a:close/>
                      </a:path>
                      <a:path w="6624329" h="836374" stroke="0" extrusionOk="0">
                        <a:moveTo>
                          <a:pt x="0" y="0"/>
                        </a:moveTo>
                        <a:cubicBezTo>
                          <a:pt x="1905820" y="118645"/>
                          <a:pt x="3630561" y="116012"/>
                          <a:pt x="6624329" y="0"/>
                        </a:cubicBezTo>
                        <a:cubicBezTo>
                          <a:pt x="6624353" y="254312"/>
                          <a:pt x="6649472" y="636140"/>
                          <a:pt x="6624329" y="836374"/>
                        </a:cubicBezTo>
                        <a:cubicBezTo>
                          <a:pt x="3815762" y="970974"/>
                          <a:pt x="2659204" y="679178"/>
                          <a:pt x="0" y="836374"/>
                        </a:cubicBezTo>
                        <a:cubicBezTo>
                          <a:pt x="-74320" y="626360"/>
                          <a:pt x="-10773" y="34268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/>
            <a:r>
              <a:rPr lang="ja-JP" altLang="en-US" sz="1200" b="1" kern="100" dirty="0">
                <a:solidFill>
                  <a:schemeClr val="accent5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lang="ja-JP" sz="1200" b="1" kern="100" dirty="0">
                <a:solidFill>
                  <a:schemeClr val="accent5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緩和ケアは、がんと診断されたときから</a:t>
            </a:r>
            <a:r>
              <a:rPr lang="ja-JP" altLang="en-US" sz="1200" b="1" kern="100" dirty="0">
                <a:solidFill>
                  <a:schemeClr val="accent5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始まります。</a:t>
            </a:r>
            <a:r>
              <a:rPr lang="ja-JP" sz="1200" b="1" kern="100" dirty="0">
                <a:solidFill>
                  <a:schemeClr val="accent5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治療ができなくなってから始めるものではありません。身体や心などのつらさが大きいと、体力を消耗することにより、がんの治療を続けることが難しくなります。がんと診断されたときから、「つらさをやわらげる＝緩和ケア」を始めることが大切です。</a:t>
            </a:r>
            <a:endParaRPr lang="ja-JP" sz="1200" kern="100" dirty="0">
              <a:solidFill>
                <a:schemeClr val="accent5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sz="1000" kern="100" dirty="0">
                <a:solidFill>
                  <a:schemeClr val="accent2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00" kern="100" dirty="0">
              <a:solidFill>
                <a:schemeClr val="accent2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7344D9AB-60DD-1CD0-E9D7-C4D7FBDC11AF}"/>
              </a:ext>
            </a:extLst>
          </p:cNvPr>
          <p:cNvSpPr/>
          <p:nvPr/>
        </p:nvSpPr>
        <p:spPr>
          <a:xfrm>
            <a:off x="9094381" y="4160083"/>
            <a:ext cx="914400" cy="914400"/>
          </a:xfrm>
          <a:prstGeom prst="roundRect">
            <a:avLst>
              <a:gd name="adj" fmla="val 19768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1F80D488-63FE-E034-EE9F-8D584B45692A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034" y="6050394"/>
            <a:ext cx="742950" cy="742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9339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224</Words>
  <Application>Microsoft Office PowerPoint</Application>
  <PresentationFormat>画面に合わせる (4:3)</PresentationFormat>
  <Paragraphs>32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UD デジタル 教科書体 N-B</vt:lpstr>
      <vt:lpstr>UD デジタル 教科書体 NK-R</vt:lpstr>
      <vt:lpstr>游ゴシック</vt:lpstr>
      <vt:lpstr>游明朝</vt:lpstr>
      <vt:lpstr>Aptos</vt:lpstr>
      <vt:lpstr>Aptos Display</vt:lpstr>
      <vt:lpstr>Arial</vt:lpstr>
      <vt:lpstr>Office Theme</vt:lpstr>
      <vt:lpstr>緩和ケア対応型 高齢者住宅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濱崎宏</dc:creator>
  <cp:lastModifiedBy>norio nawata</cp:lastModifiedBy>
  <cp:revision>569</cp:revision>
  <cp:lastPrinted>2024-09-18T02:53:21Z</cp:lastPrinted>
  <dcterms:created xsi:type="dcterms:W3CDTF">2024-09-03T00:09:06Z</dcterms:created>
  <dcterms:modified xsi:type="dcterms:W3CDTF">2024-10-02T06:15:39Z</dcterms:modified>
</cp:coreProperties>
</file>